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9"/>
    <p:restoredTop sz="94728"/>
  </p:normalViewPr>
  <p:slideViewPr>
    <p:cSldViewPr snapToGrid="0" snapToObjects="1">
      <p:cViewPr varScale="1">
        <p:scale>
          <a:sx n="102" d="100"/>
          <a:sy n="102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A695B-B594-969A-8F50-7D7CE84B1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227B8-6006-2DE5-36F7-35F4A1BAF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D2082-7EDD-E823-A44C-CB49A31E5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F3F39-3260-0D04-D37C-3DB6A4A2B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D155B-74A1-8219-6ADB-48AB0AF4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3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CAC08-DEA0-83B8-3E89-52892C68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BA9C5-6904-57E4-E38F-93BE3D0BA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07E9B-68C4-252C-31A7-F9615897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5EE83-9F2D-D9EB-6C72-76C83688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ACBD7-31B9-F280-5B87-6BF36AC8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6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F9DD1F-02AE-827A-EBBB-B577679D0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D794F-A964-21F1-A7DB-FB9332F81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C3A0C-2748-9B1B-445B-571BF08B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7F075-7C7E-238C-2E51-21A973B0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CA324-A8E9-C48B-4F16-BC26D7D03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6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70F2-3B86-6B2D-7A44-F19DE67EC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FE071-8EBF-B847-830F-3B3FFF076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189F7-E58A-929E-0ABF-6FD207901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F0884-F94E-82AD-3F40-3AE8983C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61BE5-D098-FE09-154E-C098B1D9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0A75-5AEE-B6AB-C3DD-0D4F21C8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96792-1B0B-D730-8199-4BC94DC98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CF986-8A7D-21F8-390B-7235A358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2F80C-DC7E-9AB4-11D0-99FF4AC1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0E078-BC61-31CD-BB1C-BDA1C2BA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4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4FE2E-2A15-E6A9-92EC-139CFE88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4F630-9DFC-A404-9376-5C88D486EB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D1ABF-6CDE-307F-D79C-03154DA35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CEACB-C0AF-14CC-8F0A-E2ECA43C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507BE-6DC3-F3DB-0C1A-14CD9563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17152-2C34-77EB-9B57-A6DB26B6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E7311-C401-334F-23AF-26F1CB6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26E14-B1B0-ADC9-75C0-EF469985C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2B6CC-1A2F-9381-CFE3-941231D2C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0A572-C203-28EF-AD0F-9841521FC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451C6E-7FEF-B2D5-2207-E725279970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4A37C5-64C9-33B7-6D25-1F97C440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7F6751-CE19-7E0D-E6DB-A1605645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A644C-0184-FED9-6639-F010D783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9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0CE2-C651-4F45-379B-76BE7C35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83E23-2362-2181-FC29-863C1FC9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F75D4B-27C7-9319-11B5-FB073A3BE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5D79D-F581-784E-F766-8B381325E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3187C-369B-0C0A-41FE-54237B6D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C289C1-2287-0874-23F6-48100977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DF664-E13F-C9E1-5F58-C338FC2A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8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BCB7-4ED8-4751-EAB2-0E64050F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E4CE8-5AF5-F079-9B40-1D18A23A7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8B711-D339-8002-4E6A-49AF68E88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4DCD8-CC81-5A6F-25D7-EC4C5C4A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AF0D8-DA2C-8A02-D5B6-A4E24C54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15287-2370-7B8A-5722-68303498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476E1-173F-2C31-878B-B37DA527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5F4B17-EF58-066F-5ABB-D2F138E44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1A95E-27EB-33C6-5E18-AE54FD562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A2A5D-E5A4-0468-EC1C-E8295A82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21710-8C6E-F295-27BA-4892AB46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9EE59-8C34-3665-2ED4-AF73A69E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8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D78B6-F709-DB8E-9AA4-9A1C588AD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A8733-E135-4A98-18C8-74AA67C70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1BB47-313C-40CB-CD7C-9862EF8A75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CFD67-383E-AF4A-BF78-4EDD29973F2E}" type="datetimeFigureOut">
              <a:rPr lang="en-US" smtClean="0"/>
              <a:t>11/28/22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90013-45AF-BD9B-0EA8-C8C6A9480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E6F5A-94A3-8766-CD31-3034048EA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1115-3D77-694E-8186-54609690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0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283CA-90E9-5310-E32B-5DA0C0C8A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042" y="3684435"/>
            <a:ext cx="3616913" cy="1866900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PIP Case Review </a:t>
            </a:r>
            <a:br>
              <a:rPr lang="en-US" sz="4900" dirty="0"/>
            </a:br>
            <a:r>
              <a:rPr lang="en-US" sz="2800" dirty="0"/>
              <a:t> </a:t>
            </a:r>
            <a:br>
              <a:rPr lang="en-US" sz="2800" dirty="0"/>
            </a:br>
            <a:br>
              <a:rPr lang="en-US" sz="2800" dirty="0"/>
            </a:br>
            <a:r>
              <a:rPr lang="en-US" sz="4400" dirty="0">
                <a:solidFill>
                  <a:srgbClr val="2BA197"/>
                </a:solidFill>
              </a:rPr>
              <a:t>Removing the Questions section from the prototype</a:t>
            </a:r>
            <a:br>
              <a:rPr lang="en-US" sz="4400" dirty="0">
                <a:solidFill>
                  <a:srgbClr val="2BA197"/>
                </a:solidFill>
              </a:rPr>
            </a:br>
            <a:endParaRPr lang="en-US" sz="4400" dirty="0">
              <a:solidFill>
                <a:srgbClr val="2BA197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1622D-E18B-7F6A-279F-923BCC833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9195" y="5551335"/>
            <a:ext cx="3125337" cy="1136843"/>
          </a:xfrm>
        </p:spPr>
        <p:txBody>
          <a:bodyPr>
            <a:normAutofit/>
          </a:bodyPr>
          <a:lstStyle/>
          <a:p>
            <a:r>
              <a:rPr lang="en-US" sz="1800" dirty="0"/>
              <a:t>Martin Gray - Team Starling 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59BD49-0D85-0475-5764-0EE9AD54E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801" y="578738"/>
            <a:ext cx="5670549" cy="5670549"/>
          </a:xfrm>
          <a:prstGeom prst="rect">
            <a:avLst/>
          </a:prstGeom>
        </p:spPr>
      </p:pic>
      <p:pic>
        <p:nvPicPr>
          <p:cNvPr id="32" name="Picture 4" descr="DWP Digital Careers">
            <a:extLst>
              <a:ext uri="{FF2B5EF4-FFF2-40B4-BE49-F238E27FC236}">
                <a16:creationId xmlns:a16="http://schemas.microsoft.com/office/drawing/2014/main" id="{4D1DB347-C538-E737-2E34-E89379A8A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574" y="6039590"/>
            <a:ext cx="648588" cy="64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3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A5CD3D-6FF8-60C2-B8E6-231C78F1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5" y="609597"/>
            <a:ext cx="3422265" cy="13308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BA197"/>
                </a:solidFill>
              </a:rPr>
              <a:t>Questions: first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88C45-D3B4-E4DA-1D84-4A0C824E0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3422266" cy="3917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Our prototype enables a case manager to review each of a Claimants conditions and the activities they are claiming for. </a:t>
            </a:r>
          </a:p>
          <a:p>
            <a:pPr marL="0" indent="0">
              <a:buNone/>
            </a:pPr>
            <a:r>
              <a:rPr lang="en-GB" sz="2000" dirty="0"/>
              <a:t>The case manager could write a question on each and assign it to a claimant, internal medical support, internal non-medical support or an external healthcare professional.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14D0B5D-D4B1-F0BB-D07B-5A8121318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166" y="927099"/>
            <a:ext cx="6669996" cy="475237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4" name="Picture 4" descr="DWP Digital Careers">
            <a:extLst>
              <a:ext uri="{FF2B5EF4-FFF2-40B4-BE49-F238E27FC236}">
                <a16:creationId xmlns:a16="http://schemas.microsoft.com/office/drawing/2014/main" id="{C5E5F04F-9540-6133-4573-DA11D3D3D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574" y="6039590"/>
            <a:ext cx="648588" cy="64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22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A5CD3D-6FF8-60C2-B8E6-231C78F1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3942966" cy="13308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BA197"/>
                </a:solidFill>
              </a:rPr>
              <a:t>Questions for the claimant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88C45-D3B4-E4DA-1D84-4A0C824E0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3625466" cy="3908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The question section would group the questions by whom they have been assigned to, enabling them to be answered whilst on a call with that person. </a:t>
            </a:r>
          </a:p>
          <a:p>
            <a:pPr marL="0" indent="0">
              <a:buNone/>
            </a:pPr>
            <a:r>
              <a:rPr lang="en-GB" sz="2000" dirty="0"/>
              <a:t>They could also add new questions and answer them whilst on the call.</a:t>
            </a:r>
          </a:p>
        </p:txBody>
      </p:sp>
      <p:pic>
        <p:nvPicPr>
          <p:cNvPr id="11" name="Picture 4" descr="DWP Digital Careers">
            <a:extLst>
              <a:ext uri="{FF2B5EF4-FFF2-40B4-BE49-F238E27FC236}">
                <a16:creationId xmlns:a16="http://schemas.microsoft.com/office/drawing/2014/main" id="{722300ED-F559-E0FE-442E-9F50BC4B2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574" y="6039590"/>
            <a:ext cx="648588" cy="64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4D0B5D-D4B1-F0BB-D07B-5A8121318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5221076" y="939660"/>
            <a:ext cx="6524184" cy="464848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286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A5CD3D-6FF8-60C2-B8E6-231C78F18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2BA197"/>
                </a:solidFill>
                <a:latin typeface="+mj-lt"/>
                <a:ea typeface="+mj-ea"/>
                <a:cs typeface="+mj-cs"/>
              </a:rPr>
              <a:t>Summary page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6FDCF3-1465-A16C-D4B6-BDF4007F51BE}"/>
              </a:ext>
            </a:extLst>
          </p:cNvPr>
          <p:cNvSpPr/>
          <p:nvPr/>
        </p:nvSpPr>
        <p:spPr>
          <a:xfrm>
            <a:off x="838200" y="1940439"/>
            <a:ext cx="3427001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The summary page provided an overview of the questions, any answers before  a Case Manager recommends the case for a decision or an assessment.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4D0B5D-D4B1-F0BB-D07B-5A81213180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91" b="10001"/>
          <a:stretch/>
        </p:blipFill>
        <p:spPr>
          <a:xfrm>
            <a:off x="6491639" y="178672"/>
            <a:ext cx="4150962" cy="666601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20" name="Picture 4" descr="DWP Digital Careers">
            <a:extLst>
              <a:ext uri="{FF2B5EF4-FFF2-40B4-BE49-F238E27FC236}">
                <a16:creationId xmlns:a16="http://schemas.microsoft.com/office/drawing/2014/main" id="{7DA3BC6C-11B9-6041-5317-9FE156300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574" y="6039590"/>
            <a:ext cx="648588" cy="64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96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4" name="Picture 4" descr="DWP Digital Careers">
            <a:extLst>
              <a:ext uri="{FF2B5EF4-FFF2-40B4-BE49-F238E27FC236}">
                <a16:creationId xmlns:a16="http://schemas.microsoft.com/office/drawing/2014/main" id="{C5E5F04F-9540-6133-4573-DA11D3D3D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574" y="6039590"/>
            <a:ext cx="648588" cy="64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37250394-333D-764C-A5E0-DAB6DD697E55}"/>
              </a:ext>
            </a:extLst>
          </p:cNvPr>
          <p:cNvSpPr txBox="1">
            <a:spLocks/>
          </p:cNvSpPr>
          <p:nvPr/>
        </p:nvSpPr>
        <p:spPr>
          <a:xfrm>
            <a:off x="1225555" y="723094"/>
            <a:ext cx="8632372" cy="11132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BA197"/>
                </a:solidFill>
              </a:rPr>
              <a:t>User research indicated that: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CEDE20-EAEE-8E13-8FDC-A5847E6B16F6}"/>
              </a:ext>
            </a:extLst>
          </p:cNvPr>
          <p:cNvSpPr txBox="1">
            <a:spLocks/>
          </p:cNvSpPr>
          <p:nvPr/>
        </p:nvSpPr>
        <p:spPr>
          <a:xfrm>
            <a:off x="1225555" y="2061836"/>
            <a:ext cx="7603672" cy="45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tx1">
                    <a:alpha val="60000"/>
                  </a:schemeClr>
                </a:solidFill>
              </a:rPr>
              <a:t>case managers often just scribbled the answers down in shorthand or on a word doc and typed them up later as it wasn’t easy to do this whilst on a call.  </a:t>
            </a:r>
          </a:p>
          <a:p>
            <a:r>
              <a:rPr lang="en-GB" sz="2000" dirty="0">
                <a:solidFill>
                  <a:schemeClr val="tx1">
                    <a:alpha val="60000"/>
                  </a:schemeClr>
                </a:solidFill>
              </a:rPr>
              <a:t>the whole Questions were duplicated on the Summary page.</a:t>
            </a:r>
          </a:p>
          <a:p>
            <a:r>
              <a:rPr lang="en-GB" sz="2000" dirty="0">
                <a:solidFill>
                  <a:schemeClr val="tx1">
                    <a:alpha val="60000"/>
                  </a:schemeClr>
                </a:solidFill>
              </a:rPr>
              <a:t>the journey to navigate around each question was considered too complicated for example if the case manager began on a question for claimant page and created a new question for the Internal medical support, that would be a lot of clicks, and would the journey end be the internal medical support questions page or the claimant questions page?</a:t>
            </a:r>
          </a:p>
          <a:p>
            <a:r>
              <a:rPr lang="en-GB" sz="2000" dirty="0">
                <a:solidFill>
                  <a:schemeClr val="tx1">
                    <a:alpha val="60000"/>
                  </a:schemeClr>
                </a:solidFill>
              </a:rPr>
              <a:t>adding any new questions in the question section meant that it was not attached to an activity or condition and difficult to trace.</a:t>
            </a:r>
          </a:p>
          <a:p>
            <a:endParaRPr lang="en-GB" sz="20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4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4" name="Picture 4" descr="DWP Digital Careers">
            <a:extLst>
              <a:ext uri="{FF2B5EF4-FFF2-40B4-BE49-F238E27FC236}">
                <a16:creationId xmlns:a16="http://schemas.microsoft.com/office/drawing/2014/main" id="{C5E5F04F-9540-6133-4573-DA11D3D3D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574" y="6039590"/>
            <a:ext cx="648588" cy="64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37250394-333D-764C-A5E0-DAB6DD697E55}"/>
              </a:ext>
            </a:extLst>
          </p:cNvPr>
          <p:cNvSpPr txBox="1">
            <a:spLocks/>
          </p:cNvSpPr>
          <p:nvPr/>
        </p:nvSpPr>
        <p:spPr>
          <a:xfrm>
            <a:off x="1225555" y="723094"/>
            <a:ext cx="8632372" cy="11132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2BA197"/>
                </a:solidFill>
              </a:rPr>
              <a:t>Conclusion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5CEDE20-EAEE-8E13-8FDC-A5847E6B16F6}"/>
              </a:ext>
            </a:extLst>
          </p:cNvPr>
          <p:cNvSpPr txBox="1">
            <a:spLocks/>
          </p:cNvSpPr>
          <p:nvPr/>
        </p:nvSpPr>
        <p:spPr>
          <a:xfrm>
            <a:off x="1225555" y="2061836"/>
            <a:ext cx="3730245" cy="45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So we made the team decision to:</a:t>
            </a:r>
          </a:p>
          <a:p>
            <a:r>
              <a:rPr lang="en-GB" sz="2000" dirty="0"/>
              <a:t>remove the Questions section</a:t>
            </a:r>
          </a:p>
          <a:p>
            <a:r>
              <a:rPr lang="en-GB" sz="2000" dirty="0"/>
              <a:t>add the ability to answer questions from the summary page</a:t>
            </a:r>
          </a:p>
          <a:p>
            <a:pPr lvl="0"/>
            <a:r>
              <a:rPr lang="en-GB" sz="2000" dirty="0"/>
              <a:t>add  the ‘source’ to this page -this is the name of the condition or activity where this question was created. </a:t>
            </a:r>
          </a:p>
          <a:p>
            <a:pPr lvl="0"/>
            <a:r>
              <a:rPr lang="en-GB" sz="2000" dirty="0"/>
              <a:t>group the question by who was contacted. </a:t>
            </a:r>
          </a:p>
          <a:p>
            <a:pPr marL="0" indent="0">
              <a:buNone/>
            </a:pPr>
            <a:endParaRPr lang="en-GB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9" name="Picture 8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A0732CB9-18E5-E5EC-2805-6DAE8A076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131" y="273681"/>
            <a:ext cx="5253605" cy="6310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0484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3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5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88C45-D3B4-E4DA-1D84-4A0C824E0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1994" y="902899"/>
            <a:ext cx="5113299" cy="5955101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1800" b="1" dirty="0"/>
            </a:br>
            <a:br>
              <a:rPr lang="en-GB" sz="1800" b="1" dirty="0"/>
            </a:br>
            <a:r>
              <a:rPr lang="en-GB" sz="1800" dirty="0"/>
              <a:t>The benefits of this are:</a:t>
            </a:r>
          </a:p>
          <a:p>
            <a:pPr lvl="0"/>
            <a:r>
              <a:rPr lang="en-GB" sz="1800" dirty="0"/>
              <a:t>All questions are displayed together</a:t>
            </a:r>
          </a:p>
          <a:p>
            <a:pPr lvl="0"/>
            <a:r>
              <a:rPr lang="en-GB" sz="1800" dirty="0"/>
              <a:t>It makes the journey shorter for the case manager.</a:t>
            </a:r>
          </a:p>
          <a:p>
            <a:pPr lvl="0"/>
            <a:r>
              <a:rPr lang="en-GB" sz="1800" dirty="0"/>
              <a:t>It is less complicated to navigate a case as there is no confusing question journeys</a:t>
            </a:r>
          </a:p>
          <a:p>
            <a:pPr lvl="0"/>
            <a:r>
              <a:rPr lang="en-GB" sz="1800" dirty="0"/>
              <a:t>Questions would always be linked to an activity or a condition (source).</a:t>
            </a:r>
          </a:p>
          <a:p>
            <a:pPr lvl="0"/>
            <a:r>
              <a:rPr lang="en-GB" sz="1800" dirty="0"/>
              <a:t>The summary page with the numbers of unanswered and answered questions at the top is more visually appealing.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We will test this and get some user feedback soon!</a:t>
            </a:r>
          </a:p>
        </p:txBody>
      </p:sp>
      <p:pic>
        <p:nvPicPr>
          <p:cNvPr id="24" name="Picture 4" descr="DWP Digital Careers">
            <a:extLst>
              <a:ext uri="{FF2B5EF4-FFF2-40B4-BE49-F238E27FC236}">
                <a16:creationId xmlns:a16="http://schemas.microsoft.com/office/drawing/2014/main" id="{23292534-C5DE-6CEB-557C-C10F3F283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574" y="6039590"/>
            <a:ext cx="648588" cy="64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C59E8612-7C75-FBF8-11E6-44D9211DC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31" y="273681"/>
            <a:ext cx="5253605" cy="6310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748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31737</TotalTime>
  <Words>418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PIP Case Review     Removing the Questions section from the prototype </vt:lpstr>
      <vt:lpstr>Questions: first page</vt:lpstr>
      <vt:lpstr>Questions for the claimant</vt:lpstr>
      <vt:lpstr>Summary page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Case Review     Removing the Questions section from the prototype </dc:title>
  <dc:creator>Martin Gray</dc:creator>
  <cp:lastModifiedBy>Martin Gray</cp:lastModifiedBy>
  <cp:revision>4</cp:revision>
  <dcterms:created xsi:type="dcterms:W3CDTF">2022-06-22T12:48:27Z</dcterms:created>
  <dcterms:modified xsi:type="dcterms:W3CDTF">2022-12-19T11:58:59Z</dcterms:modified>
</cp:coreProperties>
</file>